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c18cc5ddb9_0_1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c18cc5ddb9_0_1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c18cc5ddb9_0_2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c18cc5ddb9_0_2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c18cc5ddb9_0_2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c18cc5ddb9_0_2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c18cc5ddb9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c18cc5ddb9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c18cc5ddb9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c18cc5ddb9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c18cc5ddb9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c18cc5ddb9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c18cc5ddb9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c18cc5ddb9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c18cc5ddb9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c18cc5ddb9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jpg"/><Relationship Id="rId4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helpcenter.phrozen3d.com/hc/en-us/articles/6369983852569-%E9%9F%8C%E9%AB%94%E4%B8%8B%E8%BC%89" TargetMode="External"/><Relationship Id="rId4" Type="http://schemas.openxmlformats.org/officeDocument/2006/relationships/hyperlink" Target="https://helpcenter.phrozen3d.com/hc/en-us/articles/6369983852569-%E9%9F%8C%E9%AB%94%E4%B8%8B%E8%BC%89" TargetMode="External"/><Relationship Id="rId5" Type="http://schemas.openxmlformats.org/officeDocument/2006/relationships/image" Target="../media/image2.png"/><Relationship Id="rId6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Relationship Id="rId4" Type="http://schemas.openxmlformats.org/officeDocument/2006/relationships/image" Target="../media/image9.png"/><Relationship Id="rId5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15189" l="0" r="0" t="0"/>
          <a:stretch/>
        </p:blipFill>
        <p:spPr>
          <a:xfrm>
            <a:off x="0" y="-17950"/>
            <a:ext cx="9144004" cy="51794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0" y="0"/>
            <a:ext cx="9144000" cy="4109400"/>
          </a:xfrm>
          <a:prstGeom prst="rect">
            <a:avLst/>
          </a:prstGeom>
          <a:gradFill>
            <a:gsLst>
              <a:gs pos="0">
                <a:srgbClr val="FFFFFF"/>
              </a:gs>
              <a:gs pos="56000">
                <a:srgbClr val="FFFFFF"/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93827" y="1606300"/>
            <a:ext cx="2956337" cy="68857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1796700" y="2460675"/>
            <a:ext cx="555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300">
                <a:solidFill>
                  <a:srgbClr val="D1355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|  Phrozen GO |</a:t>
            </a:r>
            <a:endParaRPr b="1" sz="2300">
              <a:solidFill>
                <a:srgbClr val="D1355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D1355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700">
                <a:solidFill>
                  <a:srgbClr val="D1355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Remote Control App</a:t>
            </a:r>
            <a:endParaRPr b="1" sz="1700">
              <a:solidFill>
                <a:srgbClr val="D1355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D1355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TW" sz="1700">
                <a:solidFill>
                  <a:srgbClr val="D1355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2022.12.29 Launch</a:t>
            </a:r>
            <a:endParaRPr b="1" sz="1700">
              <a:solidFill>
                <a:srgbClr val="D1355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D1355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ctrTitle"/>
          </p:nvPr>
        </p:nvSpPr>
        <p:spPr>
          <a:xfrm>
            <a:off x="273975" y="197525"/>
            <a:ext cx="8520600" cy="644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b="1" lang="zh-TW" sz="2400"/>
              <a:t>Phrozen GO - </a:t>
            </a:r>
            <a:r>
              <a:rPr b="1" lang="zh-TW" sz="2400"/>
              <a:t>Remote Control App</a:t>
            </a:r>
            <a:endParaRPr b="1" sz="2400"/>
          </a:p>
        </p:txBody>
      </p:sp>
      <p:pic>
        <p:nvPicPr>
          <p:cNvPr id="63" name="Google Shape;63;p14"/>
          <p:cNvPicPr preferRelativeResize="0"/>
          <p:nvPr/>
        </p:nvPicPr>
        <p:blipFill rotWithShape="1">
          <a:blip r:embed="rId3">
            <a:alphaModFix/>
          </a:blip>
          <a:srcRect b="0" l="2543" r="0" t="0"/>
          <a:stretch/>
        </p:blipFill>
        <p:spPr>
          <a:xfrm>
            <a:off x="1153350" y="1251675"/>
            <a:ext cx="1692174" cy="3567949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3327832" y="1787100"/>
            <a:ext cx="53331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300">
                <a:solidFill>
                  <a:schemeClr val="dk2"/>
                </a:solidFill>
              </a:rPr>
              <a:t>Phrozen GO is a mobile application designed for Phrozen Sonic Mighty 8K users </a:t>
            </a:r>
            <a:r>
              <a:rPr lang="zh-TW" sz="1300">
                <a:solidFill>
                  <a:schemeClr val="dk2"/>
                </a:solidFill>
                <a:highlight>
                  <a:srgbClr val="FFFFFF"/>
                </a:highlight>
              </a:rPr>
              <a:t>to remotely control your printer and </a:t>
            </a:r>
            <a:r>
              <a:rPr lang="zh-TW" sz="1300">
                <a:solidFill>
                  <a:schemeClr val="dk2"/>
                </a:solidFill>
              </a:rPr>
              <a:t>check your prints wherever you are.</a:t>
            </a:r>
            <a:endParaRPr sz="1300">
              <a:solidFill>
                <a:schemeClr val="dk2"/>
              </a:solidFill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3216475" y="2864200"/>
            <a:ext cx="5444400" cy="155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●"/>
            </a:pPr>
            <a:r>
              <a:rPr lang="zh-TW" sz="1300">
                <a:solidFill>
                  <a:schemeClr val="dk2"/>
                </a:solidFill>
                <a:highlight>
                  <a:srgbClr val="FFFFFF"/>
                </a:highlight>
              </a:rPr>
              <a:t>Supported OS: Android, iOS </a:t>
            </a:r>
            <a:endParaRPr sz="1300">
              <a:solidFill>
                <a:schemeClr val="dk2"/>
              </a:solidFill>
              <a:highlight>
                <a:srgbClr val="FFFFFF"/>
              </a:highlight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●"/>
            </a:pPr>
            <a:r>
              <a:rPr lang="zh-TW" sz="1300">
                <a:solidFill>
                  <a:schemeClr val="dk2"/>
                </a:solidFill>
                <a:highlight>
                  <a:srgbClr val="FFFFFF"/>
                </a:highlight>
              </a:rPr>
              <a:t>Compatible firmware: Sonic Mighty 8K V1.3.6b or above</a:t>
            </a:r>
            <a:endParaRPr sz="1300">
              <a:solidFill>
                <a:schemeClr val="dk2"/>
              </a:solidFill>
              <a:highlight>
                <a:srgbClr val="FFFFFF"/>
              </a:highlight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●"/>
            </a:pPr>
            <a:r>
              <a:rPr lang="zh-TW" sz="1300">
                <a:solidFill>
                  <a:schemeClr val="dk2"/>
                </a:solidFill>
                <a:highlight>
                  <a:srgbClr val="FFFFFF"/>
                </a:highlight>
              </a:rPr>
              <a:t>APP Language: English, Simplified Chinese, Traditional Chinese</a:t>
            </a:r>
            <a:endParaRPr sz="1300">
              <a:solidFill>
                <a:schemeClr val="dk2"/>
              </a:solidFill>
              <a:highlight>
                <a:srgbClr val="FFFFFF"/>
              </a:highlight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●"/>
            </a:pPr>
            <a:r>
              <a:rPr lang="zh-TW" sz="1300">
                <a:solidFill>
                  <a:schemeClr val="dk2"/>
                </a:solidFill>
                <a:highlight>
                  <a:srgbClr val="FFFFFF"/>
                </a:highlight>
              </a:rPr>
              <a:t>The Phrozen GO app is free to download and requires an active internet connection to operate.</a:t>
            </a:r>
            <a:endParaRPr sz="1300">
              <a:solidFill>
                <a:schemeClr val="dk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66" name="Google Shape;66;p14"/>
          <p:cNvSpPr/>
          <p:nvPr/>
        </p:nvSpPr>
        <p:spPr>
          <a:xfrm>
            <a:off x="4248050" y="4728000"/>
            <a:ext cx="4312500" cy="2007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595959"/>
                </a:solidFill>
              </a:rPr>
              <a:t>Sonic Mighty 8K V1.3.6 will be released on </a:t>
            </a:r>
            <a:r>
              <a:rPr lang="zh-TW">
                <a:solidFill>
                  <a:srgbClr val="595959"/>
                </a:solidFill>
              </a:rPr>
              <a:t>12/29.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ctrTitle"/>
          </p:nvPr>
        </p:nvSpPr>
        <p:spPr>
          <a:xfrm>
            <a:off x="273975" y="197525"/>
            <a:ext cx="8520600" cy="644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b="1" lang="zh-TW" sz="2400"/>
              <a:t>Phrozen GO - Features</a:t>
            </a:r>
            <a:endParaRPr b="1" sz="2400"/>
          </a:p>
        </p:txBody>
      </p:sp>
      <p:pic>
        <p:nvPicPr>
          <p:cNvPr id="72" name="Google Shape;72;p15"/>
          <p:cNvPicPr preferRelativeResize="0"/>
          <p:nvPr/>
        </p:nvPicPr>
        <p:blipFill rotWithShape="1">
          <a:blip r:embed="rId3">
            <a:alphaModFix/>
          </a:blip>
          <a:srcRect b="0" l="3605" r="0" t="0"/>
          <a:stretch/>
        </p:blipFill>
        <p:spPr>
          <a:xfrm>
            <a:off x="1204850" y="1218750"/>
            <a:ext cx="1673599" cy="3567949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/>
          <p:nvPr/>
        </p:nvSpPr>
        <p:spPr>
          <a:xfrm>
            <a:off x="3409200" y="2217800"/>
            <a:ext cx="5168400" cy="11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E101A"/>
              </a:buClr>
              <a:buSzPts val="1400"/>
              <a:buChar char="●"/>
            </a:pPr>
            <a:r>
              <a:rPr lang="zh-TW">
                <a:solidFill>
                  <a:srgbClr val="0E101A"/>
                </a:solidFill>
              </a:rPr>
              <a:t>Remote control, stop your prints from afar.</a:t>
            </a:r>
            <a:endParaRPr>
              <a:solidFill>
                <a:srgbClr val="0E101A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E101A"/>
              </a:buClr>
              <a:buSzPts val="1400"/>
              <a:buChar char="●"/>
            </a:pPr>
            <a:r>
              <a:rPr lang="zh-TW">
                <a:solidFill>
                  <a:srgbClr val="0E101A"/>
                </a:solidFill>
              </a:rPr>
              <a:t>Capture your printing process straight from your phone.</a:t>
            </a:r>
            <a:endParaRPr>
              <a:solidFill>
                <a:srgbClr val="0E101A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E101A"/>
              </a:buClr>
              <a:buSzPts val="1400"/>
              <a:buChar char="●"/>
            </a:pPr>
            <a:r>
              <a:rPr lang="zh-TW">
                <a:solidFill>
                  <a:srgbClr val="0E101A"/>
                </a:solidFill>
              </a:rPr>
              <a:t>Connect multiple printers to your Phrozen GO account.</a:t>
            </a:r>
            <a:endParaRPr>
              <a:solidFill>
                <a:srgbClr val="0E101A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E101A"/>
              </a:buClr>
              <a:buSzPts val="1400"/>
              <a:buChar char="●"/>
            </a:pPr>
            <a:r>
              <a:rPr lang="zh-TW">
                <a:solidFill>
                  <a:srgbClr val="0E101A"/>
                </a:solidFill>
              </a:rPr>
              <a:t>Check your printing history for future reference.</a:t>
            </a:r>
            <a:endParaRPr sz="21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ctrTitle"/>
          </p:nvPr>
        </p:nvSpPr>
        <p:spPr>
          <a:xfrm>
            <a:off x="311700" y="293250"/>
            <a:ext cx="8520600" cy="644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b="1" lang="zh-TW" sz="2400"/>
              <a:t>Phrozen</a:t>
            </a:r>
            <a:r>
              <a:rPr lang="zh-TW" sz="2600"/>
              <a:t> </a:t>
            </a:r>
            <a:r>
              <a:rPr b="1" lang="zh-TW" sz="2400"/>
              <a:t>GO - Download</a:t>
            </a:r>
            <a:endParaRPr/>
          </a:p>
        </p:txBody>
      </p:sp>
      <p:sp>
        <p:nvSpPr>
          <p:cNvPr id="79" name="Google Shape;79;p16"/>
          <p:cNvSpPr txBox="1"/>
          <p:nvPr>
            <p:ph idx="1" type="subTitle"/>
          </p:nvPr>
        </p:nvSpPr>
        <p:spPr>
          <a:xfrm>
            <a:off x="3925675" y="2159025"/>
            <a:ext cx="5014500" cy="163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 sz="1300"/>
              <a:t>Please update your Sonic Mighty 8K firmware to </a:t>
            </a:r>
            <a:r>
              <a:rPr lang="zh-TW" sz="1300">
                <a:highlight>
                  <a:schemeClr val="lt1"/>
                </a:highlight>
              </a:rPr>
              <a:t>V1.3.6 or above</a:t>
            </a:r>
            <a:r>
              <a:rPr lang="zh-TW" sz="1300"/>
              <a:t>.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 sz="1300"/>
              <a:t>Check the </a:t>
            </a:r>
            <a:r>
              <a:rPr lang="zh-TW" sz="1300" u="sng">
                <a:solidFill>
                  <a:schemeClr val="hlink"/>
                </a:solidFill>
                <a:hlinkClick r:id="rId3"/>
              </a:rPr>
              <a:t>firmware update’s </a:t>
            </a:r>
            <a:r>
              <a:rPr lang="zh-TW" sz="1300" u="sng">
                <a:solidFill>
                  <a:schemeClr val="hlink"/>
                </a:solidFill>
                <a:hlinkClick r:id="rId4"/>
              </a:rPr>
              <a:t>instruction</a:t>
            </a:r>
            <a:r>
              <a:rPr lang="zh-TW" sz="1300"/>
              <a:t> for more information</a:t>
            </a:r>
            <a:r>
              <a:rPr lang="zh-TW" sz="1300"/>
              <a:t>.</a:t>
            </a:r>
            <a:endParaRPr sz="13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3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 sz="1300"/>
              <a:t>Download the “Phrozen GO” app through App Store or Google Play and complete the registration process.</a:t>
            </a:r>
            <a:endParaRPr sz="1300"/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6225" y="2056125"/>
            <a:ext cx="1562100" cy="156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84050" y="2056125"/>
            <a:ext cx="1562100" cy="15621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6"/>
          <p:cNvSpPr txBox="1"/>
          <p:nvPr/>
        </p:nvSpPr>
        <p:spPr>
          <a:xfrm>
            <a:off x="2714300" y="3517350"/>
            <a:ext cx="5016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500">
                <a:solidFill>
                  <a:schemeClr val="dk2"/>
                </a:solidFill>
              </a:rPr>
              <a:t>iOS</a:t>
            </a:r>
            <a:r>
              <a:rPr lang="zh-TW" sz="1500">
                <a:solidFill>
                  <a:schemeClr val="dk2"/>
                </a:solidFill>
              </a:rPr>
              <a:t> </a:t>
            </a:r>
            <a:endParaRPr/>
          </a:p>
        </p:txBody>
      </p:sp>
      <p:sp>
        <p:nvSpPr>
          <p:cNvPr id="83" name="Google Shape;83;p16"/>
          <p:cNvSpPr txBox="1"/>
          <p:nvPr/>
        </p:nvSpPr>
        <p:spPr>
          <a:xfrm>
            <a:off x="661225" y="3517350"/>
            <a:ext cx="12321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500">
                <a:solidFill>
                  <a:schemeClr val="dk2"/>
                </a:solidFill>
              </a:rPr>
              <a:t>Android</a:t>
            </a:r>
            <a:endParaRPr/>
          </a:p>
        </p:txBody>
      </p:sp>
      <p:sp>
        <p:nvSpPr>
          <p:cNvPr id="84" name="Google Shape;84;p16"/>
          <p:cNvSpPr/>
          <p:nvPr/>
        </p:nvSpPr>
        <p:spPr>
          <a:xfrm>
            <a:off x="4248050" y="4728000"/>
            <a:ext cx="4312500" cy="2007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595959"/>
                </a:solidFill>
              </a:rPr>
              <a:t>Sonic Mighty 8K V1.3.6 will be released on 12/29.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7"/>
          <p:cNvPicPr preferRelativeResize="0"/>
          <p:nvPr/>
        </p:nvPicPr>
        <p:blipFill rotWithShape="1">
          <a:blip r:embed="rId3">
            <a:alphaModFix/>
          </a:blip>
          <a:srcRect b="0" l="0" r="0" t="3633"/>
          <a:stretch/>
        </p:blipFill>
        <p:spPr>
          <a:xfrm>
            <a:off x="2470585" y="870575"/>
            <a:ext cx="1491750" cy="314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7"/>
          <p:cNvPicPr preferRelativeResize="0"/>
          <p:nvPr/>
        </p:nvPicPr>
        <p:blipFill rotWithShape="1">
          <a:blip r:embed="rId4">
            <a:alphaModFix/>
          </a:blip>
          <a:srcRect b="0" l="0" r="0" t="4187"/>
          <a:stretch/>
        </p:blipFill>
        <p:spPr>
          <a:xfrm>
            <a:off x="311700" y="903500"/>
            <a:ext cx="1491750" cy="3094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59224" y="903500"/>
            <a:ext cx="1409125" cy="3047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29471" y="893475"/>
            <a:ext cx="1462618" cy="309432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7"/>
          <p:cNvSpPr txBox="1"/>
          <p:nvPr/>
        </p:nvSpPr>
        <p:spPr>
          <a:xfrm>
            <a:off x="259525" y="4114875"/>
            <a:ext cx="1947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zh-TW" sz="1100"/>
              <a:t>Complete the registration process.</a:t>
            </a:r>
            <a:endParaRPr sz="1100"/>
          </a:p>
        </p:txBody>
      </p:sp>
      <p:sp>
        <p:nvSpPr>
          <p:cNvPr id="94" name="Google Shape;94;p17"/>
          <p:cNvSpPr txBox="1"/>
          <p:nvPr/>
        </p:nvSpPr>
        <p:spPr>
          <a:xfrm>
            <a:off x="2254450" y="4091975"/>
            <a:ext cx="20403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100"/>
              <a:t>Tap “Add Printer” on the main screen to enter the scanning display.</a:t>
            </a:r>
            <a:endParaRPr sz="1100"/>
          </a:p>
        </p:txBody>
      </p:sp>
      <p:sp>
        <p:nvSpPr>
          <p:cNvPr id="95" name="Google Shape;95;p17"/>
          <p:cNvSpPr txBox="1"/>
          <p:nvPr/>
        </p:nvSpPr>
        <p:spPr>
          <a:xfrm>
            <a:off x="4294750" y="4063800"/>
            <a:ext cx="22461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100"/>
              <a:t>On the 3D printer’s touch panel, tap “Settings” and choose “Remote Control” to access the 3D printer’s QR code.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96" name="Google Shape;96;p17"/>
          <p:cNvSpPr txBox="1"/>
          <p:nvPr/>
        </p:nvSpPr>
        <p:spPr>
          <a:xfrm>
            <a:off x="6540850" y="4063800"/>
            <a:ext cx="22710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100"/>
              <a:t>Scan the QR code provided on your 3D printer screen to bind your account, then confirm the connection on the 3D printer screen.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97" name="Google Shape;97;p17"/>
          <p:cNvSpPr txBox="1"/>
          <p:nvPr>
            <p:ph idx="4294967295" type="ctrTitle"/>
          </p:nvPr>
        </p:nvSpPr>
        <p:spPr>
          <a:xfrm>
            <a:off x="311700" y="293250"/>
            <a:ext cx="8520600" cy="64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b="1" lang="zh-TW" sz="2400"/>
              <a:t>Phrozen</a:t>
            </a:r>
            <a:r>
              <a:rPr lang="zh-TW" sz="2600"/>
              <a:t> </a:t>
            </a:r>
            <a:r>
              <a:rPr b="1" lang="zh-TW" sz="2400"/>
              <a:t>GO - </a:t>
            </a:r>
            <a:r>
              <a:rPr b="1" lang="zh-TW" sz="2400"/>
              <a:t>Connection Settings </a:t>
            </a:r>
            <a:endParaRPr b="1" sz="2400"/>
          </a:p>
        </p:txBody>
      </p:sp>
      <p:sp>
        <p:nvSpPr>
          <p:cNvPr id="98" name="Google Shape;98;p17"/>
          <p:cNvSpPr/>
          <p:nvPr/>
        </p:nvSpPr>
        <p:spPr>
          <a:xfrm>
            <a:off x="3665675" y="825400"/>
            <a:ext cx="345600" cy="3213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0475" y="1230599"/>
            <a:ext cx="1736275" cy="3567949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8"/>
          <p:cNvSpPr txBox="1"/>
          <p:nvPr>
            <p:ph idx="4294967295" type="ctrTitle"/>
          </p:nvPr>
        </p:nvSpPr>
        <p:spPr>
          <a:xfrm>
            <a:off x="311700" y="293250"/>
            <a:ext cx="8520600" cy="64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b="1" lang="zh-TW" sz="2400"/>
              <a:t>Phrozen</a:t>
            </a:r>
            <a:r>
              <a:rPr lang="zh-TW" sz="2600"/>
              <a:t> </a:t>
            </a:r>
            <a:r>
              <a:rPr b="1" lang="zh-TW" sz="2400"/>
              <a:t>GO - </a:t>
            </a:r>
            <a:r>
              <a:rPr b="1" lang="zh-TW" sz="2400"/>
              <a:t>Add Multiple Printer</a:t>
            </a:r>
            <a:endParaRPr b="1" sz="2400"/>
          </a:p>
        </p:txBody>
      </p:sp>
      <p:sp>
        <p:nvSpPr>
          <p:cNvPr id="105" name="Google Shape;105;p18"/>
          <p:cNvSpPr txBox="1"/>
          <p:nvPr/>
        </p:nvSpPr>
        <p:spPr>
          <a:xfrm>
            <a:off x="3175975" y="2330350"/>
            <a:ext cx="52986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500">
                <a:solidFill>
                  <a:schemeClr val="dk1"/>
                </a:solidFill>
              </a:rPr>
              <a:t>T</a:t>
            </a:r>
            <a:r>
              <a:rPr lang="zh-TW" sz="1500">
                <a:solidFill>
                  <a:schemeClr val="dk1"/>
                </a:solidFill>
              </a:rPr>
              <a:t>o connect multiple printers, return to the main screen and click "Add Printer" in the upper right corner. Repeat the operation to scan and bind your account.</a:t>
            </a:r>
            <a:endParaRPr sz="1500">
              <a:solidFill>
                <a:schemeClr val="dk1"/>
              </a:solidFill>
            </a:endParaRPr>
          </a:p>
        </p:txBody>
      </p:sp>
      <p:sp>
        <p:nvSpPr>
          <p:cNvPr id="106" name="Google Shape;106;p18"/>
          <p:cNvSpPr/>
          <p:nvPr/>
        </p:nvSpPr>
        <p:spPr>
          <a:xfrm>
            <a:off x="2211475" y="1230600"/>
            <a:ext cx="345600" cy="3213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3097" y="882350"/>
            <a:ext cx="1637782" cy="3365574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9"/>
          <p:cNvSpPr txBox="1"/>
          <p:nvPr/>
        </p:nvSpPr>
        <p:spPr>
          <a:xfrm>
            <a:off x="888375" y="4365429"/>
            <a:ext cx="1927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/>
              <a:t>Choose the </a:t>
            </a:r>
            <a:r>
              <a:rPr lang="zh-TW" sz="1100">
                <a:solidFill>
                  <a:schemeClr val="dk1"/>
                </a:solidFill>
              </a:rPr>
              <a:t>3D printer</a:t>
            </a:r>
            <a:r>
              <a:rPr lang="zh-TW" sz="1200"/>
              <a:t> you want to check on.</a:t>
            </a:r>
            <a:endParaRPr sz="1200"/>
          </a:p>
        </p:txBody>
      </p:sp>
      <p:sp>
        <p:nvSpPr>
          <p:cNvPr id="113" name="Google Shape;113;p19"/>
          <p:cNvSpPr txBox="1"/>
          <p:nvPr/>
        </p:nvSpPr>
        <p:spPr>
          <a:xfrm>
            <a:off x="3523063" y="4267575"/>
            <a:ext cx="18057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200"/>
              <a:t>Tap</a:t>
            </a:r>
            <a:r>
              <a:rPr lang="zh-TW" sz="1200"/>
              <a:t> </a:t>
            </a:r>
            <a:r>
              <a:rPr b="1" lang="zh-TW" sz="1200"/>
              <a:t>Capture</a:t>
            </a:r>
            <a:r>
              <a:rPr lang="zh-TW" sz="1200"/>
              <a:t> to take a picture or </a:t>
            </a:r>
            <a:r>
              <a:rPr b="1" lang="zh-TW" sz="1200"/>
              <a:t>Stop</a:t>
            </a:r>
            <a:r>
              <a:rPr lang="zh-TW" sz="1200"/>
              <a:t> to end your current print.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/>
          </a:p>
        </p:txBody>
      </p:sp>
      <p:sp>
        <p:nvSpPr>
          <p:cNvPr id="114" name="Google Shape;114;p19"/>
          <p:cNvSpPr txBox="1"/>
          <p:nvPr/>
        </p:nvSpPr>
        <p:spPr>
          <a:xfrm>
            <a:off x="6336824" y="4267564"/>
            <a:ext cx="1505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9"/>
          <p:cNvSpPr txBox="1"/>
          <p:nvPr/>
        </p:nvSpPr>
        <p:spPr>
          <a:xfrm>
            <a:off x="6036253" y="4311600"/>
            <a:ext cx="1805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/>
              <a:t>Tap </a:t>
            </a:r>
            <a:r>
              <a:rPr lang="zh-TW" sz="1200"/>
              <a:t>on </a:t>
            </a:r>
            <a:r>
              <a:rPr lang="zh-TW" sz="1200"/>
              <a:t>the screen to check the captured image.</a:t>
            </a:r>
            <a:endParaRPr sz="1200"/>
          </a:p>
        </p:txBody>
      </p:sp>
      <p:sp>
        <p:nvSpPr>
          <p:cNvPr id="116" name="Google Shape;116;p19"/>
          <p:cNvSpPr txBox="1"/>
          <p:nvPr>
            <p:ph idx="4294967295" type="ctrTitle"/>
          </p:nvPr>
        </p:nvSpPr>
        <p:spPr>
          <a:xfrm>
            <a:off x="311700" y="293250"/>
            <a:ext cx="4818300" cy="64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b="1" lang="zh-TW" sz="2400"/>
              <a:t>Phrozen</a:t>
            </a:r>
            <a:r>
              <a:rPr lang="zh-TW" sz="2600"/>
              <a:t> </a:t>
            </a:r>
            <a:r>
              <a:rPr b="1" lang="zh-TW" sz="2400"/>
              <a:t>GO - </a:t>
            </a:r>
            <a:r>
              <a:rPr b="1" lang="zh-TW" sz="2400"/>
              <a:t>Remote Control</a:t>
            </a:r>
            <a:endParaRPr b="1" sz="2400"/>
          </a:p>
        </p:txBody>
      </p:sp>
      <p:pic>
        <p:nvPicPr>
          <p:cNvPr id="117" name="Google Shape;117;p19"/>
          <p:cNvPicPr preferRelativeResize="0"/>
          <p:nvPr/>
        </p:nvPicPr>
        <p:blipFill rotWithShape="1">
          <a:blip r:embed="rId4">
            <a:alphaModFix/>
          </a:blip>
          <a:srcRect b="2218" l="0" r="0" t="4567"/>
          <a:stretch/>
        </p:blipFill>
        <p:spPr>
          <a:xfrm>
            <a:off x="3566266" y="895802"/>
            <a:ext cx="1667786" cy="3365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9"/>
          <p:cNvPicPr preferRelativeResize="0"/>
          <p:nvPr/>
        </p:nvPicPr>
        <p:blipFill rotWithShape="1">
          <a:blip r:embed="rId4">
            <a:alphaModFix/>
          </a:blip>
          <a:srcRect b="2218" l="0" r="0" t="4567"/>
          <a:stretch/>
        </p:blipFill>
        <p:spPr>
          <a:xfrm>
            <a:off x="6059949" y="895789"/>
            <a:ext cx="1667786" cy="3365571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9"/>
          <p:cNvSpPr/>
          <p:nvPr/>
        </p:nvSpPr>
        <p:spPr>
          <a:xfrm>
            <a:off x="5922446" y="1378772"/>
            <a:ext cx="245400" cy="195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9"/>
          <p:cNvSpPr/>
          <p:nvPr/>
        </p:nvSpPr>
        <p:spPr>
          <a:xfrm>
            <a:off x="6199437" y="1256800"/>
            <a:ext cx="671100" cy="4392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 txBox="1"/>
          <p:nvPr/>
        </p:nvSpPr>
        <p:spPr>
          <a:xfrm>
            <a:off x="5303392" y="1601025"/>
            <a:ext cx="3528900" cy="17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</a:rPr>
              <a:t>To check the devices you are connected to, open Phrozen GO and tap</a:t>
            </a:r>
            <a:r>
              <a:rPr b="1" lang="zh-TW" sz="1200">
                <a:solidFill>
                  <a:schemeClr val="dk1"/>
                </a:solidFill>
              </a:rPr>
              <a:t> Printer Information </a:t>
            </a:r>
            <a:r>
              <a:rPr lang="zh-TW" sz="1200">
                <a:solidFill>
                  <a:schemeClr val="dk1"/>
                </a:solidFill>
              </a:rPr>
              <a:t>&gt; </a:t>
            </a:r>
            <a:r>
              <a:rPr b="1" lang="zh-TW" sz="1200">
                <a:solidFill>
                  <a:schemeClr val="dk1"/>
                </a:solidFill>
              </a:rPr>
              <a:t>SN Code</a:t>
            </a:r>
            <a:r>
              <a:rPr lang="zh-TW" sz="1200">
                <a:solidFill>
                  <a:schemeClr val="dk1"/>
                </a:solidFill>
              </a:rPr>
              <a:t>.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</a:rPr>
              <a:t>On your 3D printer, choose</a:t>
            </a:r>
            <a:r>
              <a:rPr lang="zh-TW" sz="1200">
                <a:solidFill>
                  <a:schemeClr val="dk1"/>
                </a:solidFill>
              </a:rPr>
              <a:t> </a:t>
            </a:r>
            <a:r>
              <a:rPr b="1" lang="zh-TW" sz="1200">
                <a:solidFill>
                  <a:schemeClr val="dk1"/>
                </a:solidFill>
              </a:rPr>
              <a:t>Settings</a:t>
            </a:r>
            <a:r>
              <a:rPr lang="zh-TW" sz="1200">
                <a:solidFill>
                  <a:schemeClr val="dk1"/>
                </a:solidFill>
              </a:rPr>
              <a:t> &gt; </a:t>
            </a:r>
            <a:r>
              <a:rPr b="1" lang="zh-TW" sz="1200">
                <a:solidFill>
                  <a:schemeClr val="dk1"/>
                </a:solidFill>
              </a:rPr>
              <a:t>System</a:t>
            </a:r>
            <a:r>
              <a:rPr lang="zh-TW" sz="1200">
                <a:solidFill>
                  <a:schemeClr val="dk1"/>
                </a:solidFill>
              </a:rPr>
              <a:t> &gt; </a:t>
            </a:r>
            <a:r>
              <a:rPr b="1" lang="zh-TW" sz="1200">
                <a:solidFill>
                  <a:schemeClr val="dk1"/>
                </a:solidFill>
              </a:rPr>
              <a:t>Hardware Testing</a:t>
            </a:r>
            <a:r>
              <a:rPr lang="zh-TW" sz="1200">
                <a:solidFill>
                  <a:schemeClr val="dk1"/>
                </a:solidFill>
              </a:rPr>
              <a:t> &gt; </a:t>
            </a:r>
            <a:r>
              <a:rPr b="1" lang="zh-TW" sz="1200">
                <a:solidFill>
                  <a:schemeClr val="dk1"/>
                </a:solidFill>
              </a:rPr>
              <a:t>SN Code</a:t>
            </a:r>
            <a:r>
              <a:rPr lang="zh-TW" sz="1200">
                <a:solidFill>
                  <a:schemeClr val="dk1"/>
                </a:solidFill>
              </a:rPr>
              <a:t>. The connected device and 3D printer will display the same SN Code.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126" name="Google Shape;126;p20"/>
          <p:cNvSpPr txBox="1"/>
          <p:nvPr/>
        </p:nvSpPr>
        <p:spPr>
          <a:xfrm>
            <a:off x="5301300" y="3568225"/>
            <a:ext cx="3681900" cy="132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100">
                <a:solidFill>
                  <a:schemeClr val="dk1"/>
                </a:solidFill>
              </a:rPr>
              <a:t>Notice: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100">
                <a:solidFill>
                  <a:srgbClr val="FF0000"/>
                </a:solidFill>
              </a:rPr>
              <a:t>One 3D printer can only be bound to one Phrozen GO account at a time.</a:t>
            </a:r>
            <a:r>
              <a:rPr lang="zh-TW" sz="1100">
                <a:solidFill>
                  <a:schemeClr val="dk1"/>
                </a:solidFill>
              </a:rPr>
              <a:t> If you want to use the 3D printer with a different account, please unbind the original account first before binding it to another account.</a:t>
            </a:r>
            <a:endParaRPr sz="1300"/>
          </a:p>
        </p:txBody>
      </p:sp>
      <p:pic>
        <p:nvPicPr>
          <p:cNvPr id="127" name="Google Shape;127;p20"/>
          <p:cNvPicPr preferRelativeResize="0"/>
          <p:nvPr/>
        </p:nvPicPr>
        <p:blipFill rotWithShape="1">
          <a:blip r:embed="rId3">
            <a:alphaModFix/>
          </a:blip>
          <a:srcRect b="0" l="25805" r="0" t="0"/>
          <a:stretch/>
        </p:blipFill>
        <p:spPr>
          <a:xfrm rot="-5400000">
            <a:off x="509737" y="1622834"/>
            <a:ext cx="2130452" cy="2153626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0"/>
          <p:cNvSpPr txBox="1"/>
          <p:nvPr>
            <p:ph idx="4294967295" type="ctrTitle"/>
          </p:nvPr>
        </p:nvSpPr>
        <p:spPr>
          <a:xfrm>
            <a:off x="311700" y="293250"/>
            <a:ext cx="8520600" cy="64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b="1" lang="zh-TW" sz="2400"/>
              <a:t>Phrozen</a:t>
            </a:r>
            <a:r>
              <a:rPr lang="zh-TW" sz="2600"/>
              <a:t> </a:t>
            </a:r>
            <a:r>
              <a:rPr b="1" lang="zh-TW" sz="2400"/>
              <a:t>GO - </a:t>
            </a:r>
            <a:r>
              <a:rPr b="1" lang="zh-TW" sz="2400"/>
              <a:t>Check Connection</a:t>
            </a:r>
            <a:endParaRPr b="1" sz="2400"/>
          </a:p>
        </p:txBody>
      </p:sp>
      <p:pic>
        <p:nvPicPr>
          <p:cNvPr id="129" name="Google Shape;12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2076" y="1337028"/>
            <a:ext cx="1676438" cy="3589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06300" y="2275500"/>
            <a:ext cx="767425" cy="9977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0"/>
          <p:cNvSpPr txBox="1"/>
          <p:nvPr/>
        </p:nvSpPr>
        <p:spPr>
          <a:xfrm>
            <a:off x="3548213" y="2171488"/>
            <a:ext cx="1322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800">
                <a:solidFill>
                  <a:schemeClr val="lt1"/>
                </a:solidFill>
              </a:rPr>
              <a:t>000030b3exx4ff5b</a:t>
            </a:r>
            <a:endParaRPr sz="800">
              <a:solidFill>
                <a:schemeClr val="lt1"/>
              </a:solidFill>
            </a:endParaRPr>
          </a:p>
        </p:txBody>
      </p:sp>
      <p:sp>
        <p:nvSpPr>
          <p:cNvPr id="132" name="Google Shape;132;p20"/>
          <p:cNvSpPr/>
          <p:nvPr/>
        </p:nvSpPr>
        <p:spPr>
          <a:xfrm>
            <a:off x="469775" y="3042875"/>
            <a:ext cx="223800" cy="1779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20"/>
          <p:cNvSpPr/>
          <p:nvPr/>
        </p:nvSpPr>
        <p:spPr>
          <a:xfrm>
            <a:off x="2891950" y="2236450"/>
            <a:ext cx="223800" cy="1779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1"/>
          <p:cNvPicPr preferRelativeResize="0"/>
          <p:nvPr/>
        </p:nvPicPr>
        <p:blipFill rotWithShape="1">
          <a:blip r:embed="rId3">
            <a:alphaModFix/>
          </a:blip>
          <a:srcRect b="2218" l="0" r="0" t="4567"/>
          <a:stretch/>
        </p:blipFill>
        <p:spPr>
          <a:xfrm>
            <a:off x="343025" y="937661"/>
            <a:ext cx="1917961" cy="3834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38030" y="991376"/>
            <a:ext cx="1818585" cy="3857424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1"/>
          <p:cNvSpPr txBox="1"/>
          <p:nvPr/>
        </p:nvSpPr>
        <p:spPr>
          <a:xfrm>
            <a:off x="4544100" y="2054338"/>
            <a:ext cx="4288200" cy="16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200">
                <a:solidFill>
                  <a:schemeClr val="dk1"/>
                </a:solidFill>
              </a:rPr>
              <a:t>To unbind your account, choose the 3D printer you want to unbind from on your Phrozen GO app. Tap on the top right corner to access </a:t>
            </a:r>
            <a:r>
              <a:rPr b="1" lang="zh-TW" sz="1200">
                <a:solidFill>
                  <a:schemeClr val="dk1"/>
                </a:solidFill>
              </a:rPr>
              <a:t>Printer Information</a:t>
            </a:r>
            <a:r>
              <a:rPr lang="zh-TW" sz="1200">
                <a:solidFill>
                  <a:schemeClr val="dk1"/>
                </a:solidFill>
              </a:rPr>
              <a:t> and choose </a:t>
            </a:r>
            <a:r>
              <a:rPr b="1" lang="zh-TW" sz="1200">
                <a:solidFill>
                  <a:schemeClr val="dk1"/>
                </a:solidFill>
              </a:rPr>
              <a:t>Remove Device</a:t>
            </a:r>
            <a:r>
              <a:rPr lang="zh-TW" sz="1200">
                <a:solidFill>
                  <a:schemeClr val="dk1"/>
                </a:solidFill>
              </a:rPr>
              <a:t>.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141" name="Google Shape;141;p21"/>
          <p:cNvSpPr txBox="1"/>
          <p:nvPr>
            <p:ph idx="4294967295" type="ctrTitle"/>
          </p:nvPr>
        </p:nvSpPr>
        <p:spPr>
          <a:xfrm>
            <a:off x="311700" y="293250"/>
            <a:ext cx="8520600" cy="64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b="1" lang="zh-TW" sz="2400"/>
              <a:t>Phrozen</a:t>
            </a:r>
            <a:r>
              <a:rPr lang="zh-TW" sz="2600"/>
              <a:t> </a:t>
            </a:r>
            <a:r>
              <a:rPr b="1" lang="zh-TW" sz="2400"/>
              <a:t>GO - Unbinding</a:t>
            </a:r>
            <a:endParaRPr b="1" sz="2400"/>
          </a:p>
        </p:txBody>
      </p:sp>
      <p:sp>
        <p:nvSpPr>
          <p:cNvPr id="142" name="Google Shape;142;p21"/>
          <p:cNvSpPr/>
          <p:nvPr/>
        </p:nvSpPr>
        <p:spPr>
          <a:xfrm>
            <a:off x="1897500" y="937650"/>
            <a:ext cx="436200" cy="4017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21"/>
          <p:cNvSpPr/>
          <p:nvPr/>
        </p:nvSpPr>
        <p:spPr>
          <a:xfrm>
            <a:off x="2374371" y="3062605"/>
            <a:ext cx="1943700" cy="4017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